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omorrow" charset="1" panose="00000000000000000000"/>
      <p:regular r:id="rId18"/>
    </p:embeddedFont>
    <p:embeddedFont>
      <p:font typeface="HK Modular" charset="1" panose="00000800000000000000"/>
      <p:regular r:id="rId19"/>
    </p:embeddedFont>
    <p:embeddedFont>
      <p:font typeface="Heading Now 71-78"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 Id="rId5"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 Id="rId5"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6500">
            <a:off x="9800342" y="1600542"/>
            <a:ext cx="8877067" cy="7545507"/>
          </a:xfrm>
          <a:custGeom>
            <a:avLst/>
            <a:gdLst/>
            <a:ahLst/>
            <a:cxnLst/>
            <a:rect r="r" b="b" t="t" l="l"/>
            <a:pathLst>
              <a:path h="7545507" w="8877067">
                <a:moveTo>
                  <a:pt x="0" y="0"/>
                </a:moveTo>
                <a:lnTo>
                  <a:pt x="8877066" y="0"/>
                </a:lnTo>
                <a:lnTo>
                  <a:pt x="8877066" y="7545507"/>
                </a:lnTo>
                <a:lnTo>
                  <a:pt x="0" y="7545507"/>
                </a:lnTo>
                <a:lnTo>
                  <a:pt x="0" y="0"/>
                </a:lnTo>
                <a:close/>
              </a:path>
            </a:pathLst>
          </a:custGeom>
          <a:blipFill>
            <a:blip r:embed="rId4"/>
            <a:stretch>
              <a:fillRect l="0" t="0" r="0" b="0"/>
            </a:stretch>
          </a:blipFill>
        </p:spPr>
      </p:sp>
      <p:sp>
        <p:nvSpPr>
          <p:cNvPr name="TextBox 4" id="4"/>
          <p:cNvSpPr txBox="true"/>
          <p:nvPr/>
        </p:nvSpPr>
        <p:spPr>
          <a:xfrm rot="0">
            <a:off x="1099337" y="5411594"/>
            <a:ext cx="8492722" cy="1685744"/>
          </a:xfrm>
          <a:prstGeom prst="rect">
            <a:avLst/>
          </a:prstGeom>
        </p:spPr>
        <p:txBody>
          <a:bodyPr anchor="t" rtlCol="false" tIns="0" lIns="0" bIns="0" rIns="0">
            <a:spAutoFit/>
          </a:bodyPr>
          <a:lstStyle/>
          <a:p>
            <a:pPr algn="ctr">
              <a:lnSpc>
                <a:spcPts val="6762"/>
              </a:lnSpc>
            </a:pPr>
            <a:r>
              <a:rPr lang="en-US" sz="4830">
                <a:solidFill>
                  <a:srgbClr val="FFFFFF"/>
                </a:solidFill>
                <a:latin typeface="Tomorrow"/>
              </a:rPr>
              <a:t>for different purposes</a:t>
            </a:r>
          </a:p>
          <a:p>
            <a:pPr algn="ctr">
              <a:lnSpc>
                <a:spcPts val="6762"/>
              </a:lnSpc>
              <a:spcBef>
                <a:spcPct val="0"/>
              </a:spcBef>
            </a:pPr>
            <a:r>
              <a:rPr lang="en-US" sz="4830">
                <a:solidFill>
                  <a:srgbClr val="FFFFFF"/>
                </a:solidFill>
                <a:latin typeface="Tomorrow"/>
              </a:rPr>
              <a:t>               </a:t>
            </a:r>
          </a:p>
        </p:txBody>
      </p:sp>
      <p:sp>
        <p:nvSpPr>
          <p:cNvPr name="TextBox 5" id="5"/>
          <p:cNvSpPr txBox="true"/>
          <p:nvPr/>
        </p:nvSpPr>
        <p:spPr>
          <a:xfrm rot="0">
            <a:off x="1099337" y="3865353"/>
            <a:ext cx="8492722" cy="1647750"/>
          </a:xfrm>
          <a:prstGeom prst="rect">
            <a:avLst/>
          </a:prstGeom>
        </p:spPr>
        <p:txBody>
          <a:bodyPr anchor="t" rtlCol="false" tIns="0" lIns="0" bIns="0" rIns="0">
            <a:spAutoFit/>
          </a:bodyPr>
          <a:lstStyle/>
          <a:p>
            <a:pPr algn="ctr">
              <a:lnSpc>
                <a:spcPts val="13491"/>
              </a:lnSpc>
              <a:spcBef>
                <a:spcPct val="0"/>
              </a:spcBef>
            </a:pPr>
            <a:r>
              <a:rPr lang="en-US" sz="9637">
                <a:solidFill>
                  <a:srgbClr val="FFFFFF"/>
                </a:solidFill>
                <a:latin typeface="HK Modular"/>
              </a:rPr>
              <a:t>AI TOOLS</a:t>
            </a:r>
          </a:p>
        </p:txBody>
      </p:sp>
      <p:sp>
        <p:nvSpPr>
          <p:cNvPr name="TextBox 6" id="6"/>
          <p:cNvSpPr txBox="true"/>
          <p:nvPr/>
        </p:nvSpPr>
        <p:spPr>
          <a:xfrm rot="0">
            <a:off x="5345698" y="6635137"/>
            <a:ext cx="8492722" cy="829153"/>
          </a:xfrm>
          <a:prstGeom prst="rect">
            <a:avLst/>
          </a:prstGeom>
        </p:spPr>
        <p:txBody>
          <a:bodyPr anchor="t" rtlCol="false" tIns="0" lIns="0" bIns="0" rIns="0">
            <a:spAutoFit/>
          </a:bodyPr>
          <a:lstStyle/>
          <a:p>
            <a:pPr algn="ctr">
              <a:lnSpc>
                <a:spcPts val="6762"/>
              </a:lnSpc>
              <a:spcBef>
                <a:spcPct val="0"/>
              </a:spcBef>
            </a:pPr>
            <a:r>
              <a:rPr lang="en-US" sz="4830">
                <a:solidFill>
                  <a:srgbClr val="FFFFFF"/>
                </a:solidFill>
                <a:latin typeface="Tomorrow"/>
              </a:rPr>
              <a:t>by Engr Arham 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464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1028700"/>
            <a:ext cx="1037426" cy="1037426"/>
            <a:chOff x="0" y="0"/>
            <a:chExt cx="1383234" cy="1383234"/>
          </a:xfrm>
        </p:grpSpPr>
        <p:sp>
          <p:nvSpPr>
            <p:cNvPr name="Freeform 4" id="4"/>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4"/>
              <a:stretch>
                <a:fillRect l="0" t="0" r="0" b="0"/>
              </a:stretch>
            </a:blipFill>
          </p:spPr>
        </p:sp>
        <p:sp>
          <p:nvSpPr>
            <p:cNvPr name="TextBox 5" id="5"/>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Freeform 6" id="6"/>
          <p:cNvSpPr/>
          <p:nvPr/>
        </p:nvSpPr>
        <p:spPr>
          <a:xfrm flipH="false" flipV="false" rot="0">
            <a:off x="1341817" y="3063704"/>
            <a:ext cx="15718667" cy="6595161"/>
          </a:xfrm>
          <a:custGeom>
            <a:avLst/>
            <a:gdLst/>
            <a:ahLst/>
            <a:cxnLst/>
            <a:rect r="r" b="b" t="t" l="l"/>
            <a:pathLst>
              <a:path h="6595161" w="15718667">
                <a:moveTo>
                  <a:pt x="0" y="0"/>
                </a:moveTo>
                <a:lnTo>
                  <a:pt x="15718666" y="0"/>
                </a:lnTo>
                <a:lnTo>
                  <a:pt x="15718666" y="6595161"/>
                </a:lnTo>
                <a:lnTo>
                  <a:pt x="0" y="6595161"/>
                </a:lnTo>
                <a:lnTo>
                  <a:pt x="0" y="0"/>
                </a:lnTo>
                <a:close/>
              </a:path>
            </a:pathLst>
          </a:custGeom>
          <a:blipFill>
            <a:blip r:embed="rId5"/>
            <a:stretch>
              <a:fillRect l="0" t="0" r="0" b="0"/>
            </a:stretch>
          </a:blipFill>
        </p:spPr>
      </p:sp>
      <p:sp>
        <p:nvSpPr>
          <p:cNvPr name="TextBox 7" id="7"/>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Video Presentation maker AI</a:t>
            </a:r>
          </a:p>
        </p:txBody>
      </p:sp>
      <p:sp>
        <p:nvSpPr>
          <p:cNvPr name="TextBox 8" id="8"/>
          <p:cNvSpPr txBox="true"/>
          <p:nvPr/>
        </p:nvSpPr>
        <p:spPr>
          <a:xfrm rot="0">
            <a:off x="1733494" y="1999451"/>
            <a:ext cx="6780081" cy="564489"/>
          </a:xfrm>
          <a:prstGeom prst="rect">
            <a:avLst/>
          </a:prstGeom>
        </p:spPr>
        <p:txBody>
          <a:bodyPr anchor="t" rtlCol="false" tIns="0" lIns="0" bIns="0" rIns="0">
            <a:spAutoFit/>
          </a:bodyPr>
          <a:lstStyle/>
          <a:p>
            <a:pPr algn="l" marL="0" indent="0" lvl="0">
              <a:lnSpc>
                <a:spcPts val="4591"/>
              </a:lnSpc>
              <a:spcBef>
                <a:spcPct val="0"/>
              </a:spcBef>
            </a:pPr>
            <a:r>
              <a:rPr lang="en-US" sz="3279">
                <a:solidFill>
                  <a:srgbClr val="FFFFFF"/>
                </a:solidFill>
                <a:latin typeface="HK Modular"/>
              </a:rPr>
              <a:t>Synthesia.io</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58188" y="4061949"/>
            <a:ext cx="7371623" cy="3071784"/>
          </a:xfrm>
          <a:prstGeom prst="rect">
            <a:avLst/>
          </a:prstGeom>
        </p:spPr>
        <p:txBody>
          <a:bodyPr anchor="t" rtlCol="false" tIns="0" lIns="0" bIns="0" rIns="0">
            <a:spAutoFit/>
          </a:bodyPr>
          <a:lstStyle/>
          <a:p>
            <a:pPr algn="ctr">
              <a:lnSpc>
                <a:spcPts val="8208"/>
              </a:lnSpc>
            </a:pPr>
            <a:r>
              <a:rPr lang="en-US" sz="5863">
                <a:solidFill>
                  <a:srgbClr val="FFFFFF"/>
                </a:solidFill>
                <a:latin typeface="HK Modular"/>
              </a:rPr>
              <a:t>Some specific</a:t>
            </a:r>
          </a:p>
          <a:p>
            <a:pPr algn="ctr" marL="0" indent="0" lvl="0">
              <a:lnSpc>
                <a:spcPts val="8208"/>
              </a:lnSpc>
              <a:spcBef>
                <a:spcPct val="0"/>
              </a:spcBef>
            </a:pPr>
            <a:r>
              <a:rPr lang="en-US" sz="5863">
                <a:solidFill>
                  <a:srgbClr val="FFFFFF"/>
                </a:solidFill>
                <a:latin typeface="HK Modular"/>
              </a:rPr>
              <a:t>prompts?</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1716765" cy="2885253"/>
          </a:xfrm>
          <a:custGeom>
            <a:avLst/>
            <a:gdLst/>
            <a:ahLst/>
            <a:cxnLst/>
            <a:rect r="r" b="b" t="t" l="l"/>
            <a:pathLst>
              <a:path h="2885253" w="11716765">
                <a:moveTo>
                  <a:pt x="0" y="0"/>
                </a:moveTo>
                <a:lnTo>
                  <a:pt x="11716765" y="0"/>
                </a:lnTo>
                <a:lnTo>
                  <a:pt x="11716765" y="2885253"/>
                </a:lnTo>
                <a:lnTo>
                  <a:pt x="0" y="2885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409949" y="2885253"/>
            <a:ext cx="3396613" cy="3552014"/>
          </a:xfrm>
          <a:custGeom>
            <a:avLst/>
            <a:gdLst/>
            <a:ahLst/>
            <a:cxnLst/>
            <a:rect r="r" b="b" t="t" l="l"/>
            <a:pathLst>
              <a:path h="3552014" w="3396613">
                <a:moveTo>
                  <a:pt x="0" y="0"/>
                </a:moveTo>
                <a:lnTo>
                  <a:pt x="3396613" y="0"/>
                </a:lnTo>
                <a:lnTo>
                  <a:pt x="3396613" y="3552015"/>
                </a:lnTo>
                <a:lnTo>
                  <a:pt x="0" y="3552015"/>
                </a:lnTo>
                <a:lnTo>
                  <a:pt x="0" y="0"/>
                </a:lnTo>
                <a:close/>
              </a:path>
            </a:pathLst>
          </a:custGeom>
          <a:blipFill>
            <a:blip r:embed="rId6"/>
            <a:stretch>
              <a:fillRect l="0" t="0" r="0" b="0"/>
            </a:stretch>
          </a:blipFill>
        </p:spPr>
      </p:sp>
      <p:sp>
        <p:nvSpPr>
          <p:cNvPr name="Freeform 5" id="5"/>
          <p:cNvSpPr/>
          <p:nvPr/>
        </p:nvSpPr>
        <p:spPr>
          <a:xfrm flipH="false" flipV="false" rot="0">
            <a:off x="0" y="3028128"/>
            <a:ext cx="11716765" cy="2885253"/>
          </a:xfrm>
          <a:custGeom>
            <a:avLst/>
            <a:gdLst/>
            <a:ahLst/>
            <a:cxnLst/>
            <a:rect r="r" b="b" t="t" l="l"/>
            <a:pathLst>
              <a:path h="2885253" w="11716765">
                <a:moveTo>
                  <a:pt x="0" y="0"/>
                </a:moveTo>
                <a:lnTo>
                  <a:pt x="11716765" y="0"/>
                </a:lnTo>
                <a:lnTo>
                  <a:pt x="11716765" y="2885253"/>
                </a:lnTo>
                <a:lnTo>
                  <a:pt x="0" y="2885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6620921"/>
            <a:ext cx="11716765" cy="2885253"/>
          </a:xfrm>
          <a:custGeom>
            <a:avLst/>
            <a:gdLst/>
            <a:ahLst/>
            <a:cxnLst/>
            <a:rect r="r" b="b" t="t" l="l"/>
            <a:pathLst>
              <a:path h="2885253" w="11716765">
                <a:moveTo>
                  <a:pt x="0" y="0"/>
                </a:moveTo>
                <a:lnTo>
                  <a:pt x="11716765" y="0"/>
                </a:lnTo>
                <a:lnTo>
                  <a:pt x="11716765" y="2885254"/>
                </a:lnTo>
                <a:lnTo>
                  <a:pt x="0" y="2885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68371" y="348230"/>
            <a:ext cx="10825124" cy="1972357"/>
          </a:xfrm>
          <a:prstGeom prst="rect">
            <a:avLst/>
          </a:prstGeom>
        </p:spPr>
        <p:txBody>
          <a:bodyPr anchor="t" rtlCol="false" tIns="0" lIns="0" bIns="0" rIns="0">
            <a:spAutoFit/>
          </a:bodyPr>
          <a:lstStyle/>
          <a:p>
            <a:pPr algn="ctr">
              <a:lnSpc>
                <a:spcPts val="2587"/>
              </a:lnSpc>
              <a:spcBef>
                <a:spcPct val="0"/>
              </a:spcBef>
            </a:pPr>
            <a:r>
              <a:rPr lang="en-US" sz="1848">
                <a:solidFill>
                  <a:srgbClr val="FFFFFF"/>
                </a:solidFill>
                <a:latin typeface="Heading Now 71-78"/>
              </a:rPr>
              <a:t>PLEASE HELP ME CREATE A LINKEDIN HEADLINE COMMUNICATING MY EXPERIENCE, QUALIFICATIONS, AND UNIQUE VALUE. CONSIDER INCORPORATING KEYWORDS RELEVANT TO MY INDUSTRY AS MENTIONED IN THE RESUME BELOW AND SHOWCASING MY PASSION OR MISSION. MY HEADLINE SHOULD BE A SNAPSHOT THAT CAPTURES ATTENTION AND ENCOURAGES VISITORS TO EXPLORE MY PROFILE FURTHER." MY RESUME: [PASTE YOUR RESUME]</a:t>
            </a:r>
          </a:p>
        </p:txBody>
      </p:sp>
      <p:sp>
        <p:nvSpPr>
          <p:cNvPr name="TextBox 8" id="8"/>
          <p:cNvSpPr txBox="true"/>
          <p:nvPr/>
        </p:nvSpPr>
        <p:spPr>
          <a:xfrm rot="0">
            <a:off x="0" y="3782771"/>
            <a:ext cx="11334704" cy="1694104"/>
          </a:xfrm>
          <a:prstGeom prst="rect">
            <a:avLst/>
          </a:prstGeom>
        </p:spPr>
        <p:txBody>
          <a:bodyPr anchor="t" rtlCol="false" tIns="0" lIns="0" bIns="0" rIns="0">
            <a:spAutoFit/>
          </a:bodyPr>
          <a:lstStyle/>
          <a:p>
            <a:pPr algn="ctr">
              <a:lnSpc>
                <a:spcPts val="2699"/>
              </a:lnSpc>
              <a:spcBef>
                <a:spcPct val="0"/>
              </a:spcBef>
            </a:pPr>
            <a:r>
              <a:rPr lang="en-US" sz="1927">
                <a:solidFill>
                  <a:srgbClr val="FFFFFF"/>
                </a:solidFill>
                <a:latin typeface="Heading Now 71-78"/>
              </a:rPr>
              <a:t>CRAFT A CONCISE AND COMPELLING SUMMARY FOR MY LINKEDIN PROFILE HIGHLIGHTING MY PROFESSIONAL JOURNEY, KEY SKILLS, AND WHAT MAKES ME UNIQUE. KEEP THE TONE CONVERSATIONAL AND ENSURE THE LENGTH DOES NOT EXCEED 150 WORDS. PLEASE FIND THE ATTACHED RESUME FOR REFERENCE." MY RESUME: [PASTE YOUR RESUME]</a:t>
            </a:r>
          </a:p>
        </p:txBody>
      </p:sp>
      <p:sp>
        <p:nvSpPr>
          <p:cNvPr name="TextBox 9" id="9"/>
          <p:cNvSpPr txBox="true"/>
          <p:nvPr/>
        </p:nvSpPr>
        <p:spPr>
          <a:xfrm rot="0">
            <a:off x="0" y="7201270"/>
            <a:ext cx="11726338" cy="1648355"/>
          </a:xfrm>
          <a:prstGeom prst="rect">
            <a:avLst/>
          </a:prstGeom>
        </p:spPr>
        <p:txBody>
          <a:bodyPr anchor="t" rtlCol="false" tIns="0" lIns="0" bIns="0" rIns="0">
            <a:spAutoFit/>
          </a:bodyPr>
          <a:lstStyle/>
          <a:p>
            <a:pPr algn="ctr">
              <a:lnSpc>
                <a:spcPts val="2595"/>
              </a:lnSpc>
              <a:spcBef>
                <a:spcPct val="0"/>
              </a:spcBef>
            </a:pPr>
            <a:r>
              <a:rPr lang="en-US" sz="1854">
                <a:solidFill>
                  <a:srgbClr val="FFFFFF"/>
                </a:solidFill>
                <a:latin typeface="Heading Now 71-78"/>
              </a:rPr>
              <a:t>CRAFT ME IMPACTFUL AND DETAILED ENTRIES FOR MY EXPERIENCE SECTION IN LINKEDIN THAT GO BEYOND JOB DESCRIPTIONS. SHARE NOT ONLY WHAT I DID BUT HOW MY CONTRIBUTIONS MADE A DIFFERENCE. UTILIZE ACTION VERBS, QUANTIFY ACHIEVEMENTS WHERE POSSIBLE, AND PROVIDE CONTEXT TO HIGHLIGHT THE VALUE I BROUGHT TO EACH ROLE. USE MY RESUME BELOW FOR THE DETAILS" MY RESUME: [PASTE YOUR RESUME]</a:t>
            </a: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609" y="2505160"/>
            <a:ext cx="4960720" cy="5553045"/>
          </a:xfrm>
          <a:custGeom>
            <a:avLst/>
            <a:gdLst/>
            <a:ahLst/>
            <a:cxnLst/>
            <a:rect r="r" b="b" t="t" l="l"/>
            <a:pathLst>
              <a:path h="5553045" w="4960720">
                <a:moveTo>
                  <a:pt x="0" y="0"/>
                </a:moveTo>
                <a:lnTo>
                  <a:pt x="4960720" y="0"/>
                </a:lnTo>
                <a:lnTo>
                  <a:pt x="4960720" y="5553045"/>
                </a:lnTo>
                <a:lnTo>
                  <a:pt x="0" y="5553045"/>
                </a:lnTo>
                <a:lnTo>
                  <a:pt x="0" y="0"/>
                </a:lnTo>
                <a:close/>
              </a:path>
            </a:pathLst>
          </a:custGeom>
          <a:blipFill>
            <a:blip r:embed="rId4"/>
            <a:stretch>
              <a:fillRect l="0" t="0" r="0" b="0"/>
            </a:stretch>
          </a:blipFill>
        </p:spPr>
      </p:sp>
      <p:sp>
        <p:nvSpPr>
          <p:cNvPr name="TextBox 4" id="4"/>
          <p:cNvSpPr txBox="true"/>
          <p:nvPr/>
        </p:nvSpPr>
        <p:spPr>
          <a:xfrm rot="0">
            <a:off x="6327448" y="1231891"/>
            <a:ext cx="4220652" cy="775320"/>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rPr>
              <a:t>CONTENTS</a:t>
            </a:r>
          </a:p>
        </p:txBody>
      </p:sp>
      <p:sp>
        <p:nvSpPr>
          <p:cNvPr name="TextBox 5" id="5"/>
          <p:cNvSpPr txBox="true"/>
          <p:nvPr/>
        </p:nvSpPr>
        <p:spPr>
          <a:xfrm rot="0">
            <a:off x="8020842" y="2515149"/>
            <a:ext cx="8741092" cy="602440"/>
          </a:xfrm>
          <a:prstGeom prst="rect">
            <a:avLst/>
          </a:prstGeom>
        </p:spPr>
        <p:txBody>
          <a:bodyPr anchor="t" rtlCol="false" tIns="0" lIns="0" bIns="0" rIns="0">
            <a:spAutoFit/>
          </a:bodyPr>
          <a:lstStyle/>
          <a:p>
            <a:pPr algn="l" marL="0" indent="0" lvl="0">
              <a:lnSpc>
                <a:spcPts val="4860"/>
              </a:lnSpc>
              <a:spcBef>
                <a:spcPct val="0"/>
              </a:spcBef>
            </a:pPr>
            <a:r>
              <a:rPr lang="en-US" sz="3471" strike="noStrike" u="none">
                <a:solidFill>
                  <a:srgbClr val="FFFFFF"/>
                </a:solidFill>
                <a:latin typeface="Tomorrow"/>
              </a:rPr>
              <a:t>What is AI?</a:t>
            </a:r>
          </a:p>
        </p:txBody>
      </p:sp>
      <p:grpSp>
        <p:nvGrpSpPr>
          <p:cNvPr name="Group 6" id="6"/>
          <p:cNvGrpSpPr/>
          <p:nvPr/>
        </p:nvGrpSpPr>
        <p:grpSpPr>
          <a:xfrm rot="0">
            <a:off x="7022730" y="2435017"/>
            <a:ext cx="833648" cy="833669"/>
            <a:chOff x="0" y="0"/>
            <a:chExt cx="1111530" cy="1111558"/>
          </a:xfrm>
        </p:grpSpPr>
        <p:sp>
          <p:nvSpPr>
            <p:cNvPr name="Freeform 7" id="7"/>
            <p:cNvSpPr/>
            <p:nvPr/>
          </p:nvSpPr>
          <p:spPr>
            <a:xfrm flipH="false" flipV="false" rot="0">
              <a:off x="0" y="0"/>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8" id="8"/>
            <p:cNvSpPr txBox="true"/>
            <p:nvPr/>
          </p:nvSpPr>
          <p:spPr>
            <a:xfrm rot="0">
              <a:off x="345539" y="293854"/>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strike="noStrike" u="none">
                  <a:solidFill>
                    <a:srgbClr val="FFFFFF"/>
                  </a:solidFill>
                  <a:latin typeface="HK Modular"/>
                </a:rPr>
                <a:t>1</a:t>
              </a:r>
            </a:p>
          </p:txBody>
        </p:sp>
      </p:grpSp>
      <p:sp>
        <p:nvSpPr>
          <p:cNvPr name="TextBox 9" id="9"/>
          <p:cNvSpPr txBox="true"/>
          <p:nvPr/>
        </p:nvSpPr>
        <p:spPr>
          <a:xfrm rot="0">
            <a:off x="8020842" y="3471645"/>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Flow diagram of different AI’s</a:t>
            </a:r>
          </a:p>
        </p:txBody>
      </p:sp>
      <p:grpSp>
        <p:nvGrpSpPr>
          <p:cNvPr name="Group 10" id="10"/>
          <p:cNvGrpSpPr/>
          <p:nvPr/>
        </p:nvGrpSpPr>
        <p:grpSpPr>
          <a:xfrm rot="0">
            <a:off x="7022730" y="3411382"/>
            <a:ext cx="833648" cy="833648"/>
            <a:chOff x="0" y="0"/>
            <a:chExt cx="1111530" cy="1111530"/>
          </a:xfrm>
        </p:grpSpPr>
        <p:sp>
          <p:nvSpPr>
            <p:cNvPr name="Freeform 11" id="11"/>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2" id="12"/>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2</a:t>
              </a:r>
            </a:p>
          </p:txBody>
        </p:sp>
      </p:grpSp>
      <p:sp>
        <p:nvSpPr>
          <p:cNvPr name="TextBox 13" id="13"/>
          <p:cNvSpPr txBox="true"/>
          <p:nvPr/>
        </p:nvSpPr>
        <p:spPr>
          <a:xfrm rot="0">
            <a:off x="8020842" y="4466419"/>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Conversational AI tool</a:t>
            </a:r>
          </a:p>
        </p:txBody>
      </p:sp>
      <p:grpSp>
        <p:nvGrpSpPr>
          <p:cNvPr name="Group 14" id="14"/>
          <p:cNvGrpSpPr/>
          <p:nvPr/>
        </p:nvGrpSpPr>
        <p:grpSpPr>
          <a:xfrm rot="0">
            <a:off x="7022730" y="4387905"/>
            <a:ext cx="833648" cy="833648"/>
            <a:chOff x="0" y="0"/>
            <a:chExt cx="1111530" cy="1111530"/>
          </a:xfrm>
        </p:grpSpPr>
        <p:sp>
          <p:nvSpPr>
            <p:cNvPr name="Freeform 15" id="15"/>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6" id="16"/>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3</a:t>
              </a:r>
            </a:p>
          </p:txBody>
        </p:sp>
      </p:grpSp>
      <p:sp>
        <p:nvSpPr>
          <p:cNvPr name="TextBox 17" id="17"/>
          <p:cNvSpPr txBox="true"/>
          <p:nvPr/>
        </p:nvSpPr>
        <p:spPr>
          <a:xfrm rot="0">
            <a:off x="8020842" y="5511739"/>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Resume score checker AI</a:t>
            </a:r>
          </a:p>
        </p:txBody>
      </p:sp>
      <p:grpSp>
        <p:nvGrpSpPr>
          <p:cNvPr name="Group 18" id="18"/>
          <p:cNvGrpSpPr/>
          <p:nvPr/>
        </p:nvGrpSpPr>
        <p:grpSpPr>
          <a:xfrm rot="0">
            <a:off x="7022730" y="5434325"/>
            <a:ext cx="833648" cy="833648"/>
            <a:chOff x="0" y="0"/>
            <a:chExt cx="1111530" cy="1111530"/>
          </a:xfrm>
        </p:grpSpPr>
        <p:sp>
          <p:nvSpPr>
            <p:cNvPr name="Freeform 19" id="19"/>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20" id="20"/>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4</a:t>
              </a:r>
            </a:p>
          </p:txBody>
        </p:sp>
      </p:grpSp>
      <p:sp>
        <p:nvSpPr>
          <p:cNvPr name="TextBox 21" id="21"/>
          <p:cNvSpPr txBox="true"/>
          <p:nvPr/>
        </p:nvSpPr>
        <p:spPr>
          <a:xfrm rot="0">
            <a:off x="8020842" y="6466782"/>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Presentation Maker AI</a:t>
            </a:r>
          </a:p>
        </p:txBody>
      </p:sp>
      <p:grpSp>
        <p:nvGrpSpPr>
          <p:cNvPr name="Group 22" id="22"/>
          <p:cNvGrpSpPr/>
          <p:nvPr/>
        </p:nvGrpSpPr>
        <p:grpSpPr>
          <a:xfrm rot="0">
            <a:off x="7022730" y="6410847"/>
            <a:ext cx="833648" cy="833648"/>
            <a:chOff x="0" y="0"/>
            <a:chExt cx="1111530" cy="1111530"/>
          </a:xfrm>
        </p:grpSpPr>
        <p:sp>
          <p:nvSpPr>
            <p:cNvPr name="Freeform 23" id="23"/>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24" id="24"/>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5</a:t>
              </a:r>
            </a:p>
          </p:txBody>
        </p:sp>
      </p:grpSp>
      <p:grpSp>
        <p:nvGrpSpPr>
          <p:cNvPr name="Group 25" id="25"/>
          <p:cNvGrpSpPr/>
          <p:nvPr/>
        </p:nvGrpSpPr>
        <p:grpSpPr>
          <a:xfrm rot="0">
            <a:off x="7022730" y="7387370"/>
            <a:ext cx="833648" cy="833669"/>
            <a:chOff x="0" y="0"/>
            <a:chExt cx="1111530" cy="1111558"/>
          </a:xfrm>
        </p:grpSpPr>
        <p:sp>
          <p:nvSpPr>
            <p:cNvPr name="Freeform 26" id="26"/>
            <p:cNvSpPr/>
            <p:nvPr/>
          </p:nvSpPr>
          <p:spPr>
            <a:xfrm flipH="false" flipV="false" rot="0">
              <a:off x="0" y="0"/>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27" id="27"/>
            <p:cNvSpPr txBox="true"/>
            <p:nvPr/>
          </p:nvSpPr>
          <p:spPr>
            <a:xfrm rot="0">
              <a:off x="345539" y="293854"/>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6</a:t>
              </a:r>
            </a:p>
          </p:txBody>
        </p:sp>
      </p:grpSp>
      <p:sp>
        <p:nvSpPr>
          <p:cNvPr name="TextBox 28" id="28"/>
          <p:cNvSpPr txBox="true"/>
          <p:nvPr/>
        </p:nvSpPr>
        <p:spPr>
          <a:xfrm rot="0">
            <a:off x="8020842" y="7464795"/>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Image generation AI</a:t>
            </a:r>
          </a:p>
        </p:txBody>
      </p:sp>
      <p:grpSp>
        <p:nvGrpSpPr>
          <p:cNvPr name="Group 29" id="29"/>
          <p:cNvGrpSpPr/>
          <p:nvPr/>
        </p:nvGrpSpPr>
        <p:grpSpPr>
          <a:xfrm rot="0">
            <a:off x="7022730" y="8424631"/>
            <a:ext cx="833648" cy="833669"/>
            <a:chOff x="0" y="0"/>
            <a:chExt cx="1111530" cy="1111558"/>
          </a:xfrm>
        </p:grpSpPr>
        <p:sp>
          <p:nvSpPr>
            <p:cNvPr name="Freeform 30" id="30"/>
            <p:cNvSpPr/>
            <p:nvPr/>
          </p:nvSpPr>
          <p:spPr>
            <a:xfrm flipH="false" flipV="false" rot="0">
              <a:off x="0" y="0"/>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31" id="31"/>
            <p:cNvSpPr txBox="true"/>
            <p:nvPr/>
          </p:nvSpPr>
          <p:spPr>
            <a:xfrm rot="0">
              <a:off x="345539" y="293854"/>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7</a:t>
              </a:r>
            </a:p>
          </p:txBody>
        </p:sp>
      </p:grpSp>
      <p:sp>
        <p:nvSpPr>
          <p:cNvPr name="TextBox 32" id="32"/>
          <p:cNvSpPr txBox="true"/>
          <p:nvPr/>
        </p:nvSpPr>
        <p:spPr>
          <a:xfrm rot="0">
            <a:off x="8020842" y="8467463"/>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Research paper summarizer AI</a:t>
            </a:r>
          </a:p>
        </p:txBody>
      </p:sp>
      <p:grpSp>
        <p:nvGrpSpPr>
          <p:cNvPr name="Group 33" id="33"/>
          <p:cNvGrpSpPr/>
          <p:nvPr/>
        </p:nvGrpSpPr>
        <p:grpSpPr>
          <a:xfrm rot="0">
            <a:off x="7022730" y="9258300"/>
            <a:ext cx="833648" cy="833669"/>
            <a:chOff x="0" y="0"/>
            <a:chExt cx="1111530" cy="1111558"/>
          </a:xfrm>
        </p:grpSpPr>
        <p:sp>
          <p:nvSpPr>
            <p:cNvPr name="Freeform 34" id="34"/>
            <p:cNvSpPr/>
            <p:nvPr/>
          </p:nvSpPr>
          <p:spPr>
            <a:xfrm flipH="false" flipV="false" rot="0">
              <a:off x="0" y="0"/>
              <a:ext cx="1111530" cy="1111558"/>
            </a:xfrm>
            <a:custGeom>
              <a:avLst/>
              <a:gdLst/>
              <a:ahLst/>
              <a:cxnLst/>
              <a:rect r="r" b="b" t="t" l="l"/>
              <a:pathLst>
                <a:path h="1111558" w="1111530">
                  <a:moveTo>
                    <a:pt x="0" y="0"/>
                  </a:moveTo>
                  <a:lnTo>
                    <a:pt x="1111530" y="0"/>
                  </a:lnTo>
                  <a:lnTo>
                    <a:pt x="1111530" y="1111558"/>
                  </a:lnTo>
                  <a:lnTo>
                    <a:pt x="0" y="1111558"/>
                  </a:lnTo>
                  <a:lnTo>
                    <a:pt x="0" y="0"/>
                  </a:lnTo>
                  <a:close/>
                </a:path>
              </a:pathLst>
            </a:custGeom>
            <a:blipFill>
              <a:blip r:embed="rId5"/>
              <a:stretch>
                <a:fillRect l="-1" t="0" r="-1" b="0"/>
              </a:stretch>
            </a:blipFill>
          </p:spPr>
        </p:sp>
        <p:sp>
          <p:nvSpPr>
            <p:cNvPr name="TextBox 35" id="35"/>
            <p:cNvSpPr txBox="true"/>
            <p:nvPr/>
          </p:nvSpPr>
          <p:spPr>
            <a:xfrm rot="0">
              <a:off x="345539" y="293854"/>
              <a:ext cx="420453" cy="476224"/>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rPr>
                <a:t>8</a:t>
              </a:r>
            </a:p>
          </p:txBody>
        </p:sp>
      </p:grpSp>
      <p:sp>
        <p:nvSpPr>
          <p:cNvPr name="TextBox 36" id="36"/>
          <p:cNvSpPr txBox="true"/>
          <p:nvPr/>
        </p:nvSpPr>
        <p:spPr>
          <a:xfrm rot="0">
            <a:off x="8020842" y="9335725"/>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rPr>
              <a:t>Video Presentation maker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759294" y="3867191"/>
            <a:ext cx="10769411" cy="3788470"/>
          </a:xfrm>
          <a:prstGeom prst="rect">
            <a:avLst/>
          </a:prstGeom>
        </p:spPr>
        <p:txBody>
          <a:bodyPr anchor="t" rtlCol="false" tIns="0" lIns="0" bIns="0" rIns="0">
            <a:spAutoFit/>
          </a:bodyPr>
          <a:lstStyle/>
          <a:p>
            <a:pPr algn="l">
              <a:lnSpc>
                <a:spcPts val="4336"/>
              </a:lnSpc>
            </a:pPr>
            <a:r>
              <a:rPr lang="en-US" sz="3097">
                <a:solidFill>
                  <a:srgbClr val="FFFFFF"/>
                </a:solidFill>
                <a:latin typeface="Tomorrow"/>
              </a:rPr>
              <a:t>Artificial Intelligence (AI) refers to the simulation of human intelligence processes by machines, allowing them to perform tasks that typically require human cognitive functions.</a:t>
            </a:r>
          </a:p>
          <a:p>
            <a:pPr algn="l">
              <a:lnSpc>
                <a:spcPts val="4336"/>
              </a:lnSpc>
            </a:pPr>
          </a:p>
          <a:p>
            <a:pPr algn="l">
              <a:lnSpc>
                <a:spcPts val="4336"/>
              </a:lnSpc>
              <a:spcBef>
                <a:spcPct val="0"/>
              </a:spcBef>
            </a:pPr>
            <a:r>
              <a:rPr lang="en-US" sz="3097">
                <a:solidFill>
                  <a:srgbClr val="FFFFFF"/>
                </a:solidFill>
                <a:latin typeface="Tomorrow"/>
              </a:rPr>
              <a:t>AI systems can analyse data, learn from it, and make decisions or perform actions based on that data.</a:t>
            </a:r>
          </a:p>
        </p:txBody>
      </p:sp>
      <p:sp>
        <p:nvSpPr>
          <p:cNvPr name="Freeform 8" id="8"/>
          <p:cNvSpPr/>
          <p:nvPr/>
        </p:nvSpPr>
        <p:spPr>
          <a:xfrm flipH="true" flipV="false" rot="0">
            <a:off x="13809100" y="5452653"/>
            <a:ext cx="4973254" cy="5100773"/>
          </a:xfrm>
          <a:custGeom>
            <a:avLst/>
            <a:gdLst/>
            <a:ahLst/>
            <a:cxnLst/>
            <a:rect r="r" b="b" t="t" l="l"/>
            <a:pathLst>
              <a:path h="5100773" w="4973254">
                <a:moveTo>
                  <a:pt x="4973254" y="0"/>
                </a:moveTo>
                <a:lnTo>
                  <a:pt x="0" y="0"/>
                </a:lnTo>
                <a:lnTo>
                  <a:pt x="0" y="5100773"/>
                </a:lnTo>
                <a:lnTo>
                  <a:pt x="4973254" y="5100773"/>
                </a:lnTo>
                <a:lnTo>
                  <a:pt x="4973254" y="0"/>
                </a:lnTo>
                <a:close/>
              </a:path>
            </a:pathLst>
          </a:custGeom>
          <a:blipFill>
            <a:blip r:embed="rId6"/>
            <a:stretch>
              <a:fillRect l="0" t="0" r="0" b="0"/>
            </a:stretch>
          </a:blipFill>
        </p:spPr>
      </p:sp>
      <p:sp>
        <p:nvSpPr>
          <p:cNvPr name="TextBox 9" id="9"/>
          <p:cNvSpPr txBox="true"/>
          <p:nvPr/>
        </p:nvSpPr>
        <p:spPr>
          <a:xfrm rot="0">
            <a:off x="2254557" y="1141533"/>
            <a:ext cx="6428390" cy="726035"/>
          </a:xfrm>
          <a:prstGeom prst="rect">
            <a:avLst/>
          </a:prstGeom>
        </p:spPr>
        <p:txBody>
          <a:bodyPr anchor="t" rtlCol="false" tIns="0" lIns="0" bIns="0" rIns="0">
            <a:spAutoFit/>
          </a:bodyPr>
          <a:lstStyle/>
          <a:p>
            <a:pPr algn="l" marL="0" indent="0" lvl="0">
              <a:lnSpc>
                <a:spcPts val="5969"/>
              </a:lnSpc>
              <a:spcBef>
                <a:spcPct val="0"/>
              </a:spcBef>
            </a:pPr>
            <a:r>
              <a:rPr lang="en-US" sz="4263" strike="noStrike" u="none">
                <a:solidFill>
                  <a:srgbClr val="FFFFFF"/>
                </a:solidFill>
                <a:latin typeface="HK Modular"/>
              </a:rPr>
              <a:t>What is AI?</a:t>
            </a:r>
          </a:p>
        </p:txBody>
      </p:sp>
      <p:grpSp>
        <p:nvGrpSpPr>
          <p:cNvPr name="Group 10" id="10"/>
          <p:cNvGrpSpPr/>
          <p:nvPr/>
        </p:nvGrpSpPr>
        <p:grpSpPr>
          <a:xfrm rot="0">
            <a:off x="1021921" y="1028700"/>
            <a:ext cx="1037426" cy="1037426"/>
            <a:chOff x="0" y="0"/>
            <a:chExt cx="1383234" cy="1383234"/>
          </a:xfrm>
        </p:grpSpPr>
        <p:sp>
          <p:nvSpPr>
            <p:cNvPr name="Freeform 11" id="11"/>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7"/>
              <a:stretch>
                <a:fillRect l="0" t="0" r="0" b="0"/>
              </a:stretch>
            </a:blipFill>
          </p:spPr>
        </p:sp>
        <p:sp>
          <p:nvSpPr>
            <p:cNvPr name="TextBox 12" id="12"/>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strike="noStrike" u="none">
                  <a:solidFill>
                    <a:srgbClr val="FFFFFF"/>
                  </a:solidFill>
                  <a:latin typeface="HK Modular"/>
                </a:rPr>
                <a:t>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843533" y="714870"/>
            <a:ext cx="1037426" cy="1037426"/>
            <a:chOff x="0" y="0"/>
            <a:chExt cx="1383234" cy="1383234"/>
          </a:xfrm>
        </p:grpSpPr>
        <p:sp>
          <p:nvSpPr>
            <p:cNvPr name="Freeform 3" id="3"/>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2"/>
              <a:stretch>
                <a:fillRect l="0" t="0" r="0" b="0"/>
              </a:stretch>
            </a:blipFill>
          </p:spPr>
        </p:sp>
        <p:sp>
          <p:nvSpPr>
            <p:cNvPr name="TextBox 4" id="4"/>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2</a:t>
              </a:r>
            </a:p>
          </p:txBody>
        </p:sp>
      </p:grpSp>
      <p:sp>
        <p:nvSpPr>
          <p:cNvPr name="Freeform 5" id="5"/>
          <p:cNvSpPr/>
          <p:nvPr/>
        </p:nvSpPr>
        <p:spPr>
          <a:xfrm flipH="false" flipV="false" rot="0">
            <a:off x="0" y="1752296"/>
            <a:ext cx="18288000" cy="7963329"/>
          </a:xfrm>
          <a:custGeom>
            <a:avLst/>
            <a:gdLst/>
            <a:ahLst/>
            <a:cxnLst/>
            <a:rect r="r" b="b" t="t" l="l"/>
            <a:pathLst>
              <a:path h="7963329" w="18288000">
                <a:moveTo>
                  <a:pt x="0" y="0"/>
                </a:moveTo>
                <a:lnTo>
                  <a:pt x="18288000" y="0"/>
                </a:lnTo>
                <a:lnTo>
                  <a:pt x="18288000" y="7963329"/>
                </a:lnTo>
                <a:lnTo>
                  <a:pt x="0" y="7963329"/>
                </a:lnTo>
                <a:lnTo>
                  <a:pt x="0" y="0"/>
                </a:lnTo>
                <a:close/>
              </a:path>
            </a:pathLst>
          </a:custGeom>
          <a:blipFill>
            <a:blip r:embed="rId3"/>
            <a:stretch>
              <a:fillRect l="0" t="-2389" r="0" b="-2389"/>
            </a:stretch>
          </a:blipFill>
        </p:spPr>
      </p:sp>
      <p:sp>
        <p:nvSpPr>
          <p:cNvPr name="TextBox 6" id="6"/>
          <p:cNvSpPr txBox="true"/>
          <p:nvPr/>
        </p:nvSpPr>
        <p:spPr>
          <a:xfrm rot="0">
            <a:off x="1880958" y="834028"/>
            <a:ext cx="15748025"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rPr>
              <a:t>Flow Diagram of different ai models</a:t>
            </a: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464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4596384"/>
            <a:ext cx="7315200" cy="3785616"/>
          </a:xfrm>
          <a:custGeom>
            <a:avLst/>
            <a:gdLst/>
            <a:ahLst/>
            <a:cxnLst/>
            <a:rect r="r" b="b" t="t" l="l"/>
            <a:pathLst>
              <a:path h="3785616" w="7315200">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44100" y="4596384"/>
            <a:ext cx="7315200" cy="3785616"/>
          </a:xfrm>
          <a:custGeom>
            <a:avLst/>
            <a:gdLst/>
            <a:ahLst/>
            <a:cxnLst/>
            <a:rect r="r" b="b" t="t" l="l"/>
            <a:pathLst>
              <a:path h="3785616" w="7315200">
                <a:moveTo>
                  <a:pt x="0" y="0"/>
                </a:moveTo>
                <a:lnTo>
                  <a:pt x="7315200" y="0"/>
                </a:lnTo>
                <a:lnTo>
                  <a:pt x="7315200" y="3785616"/>
                </a:lnTo>
                <a:lnTo>
                  <a:pt x="0" y="3785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Conversational ai tools</a:t>
            </a:r>
          </a:p>
        </p:txBody>
      </p:sp>
      <p:grpSp>
        <p:nvGrpSpPr>
          <p:cNvPr name="Group 6" id="6"/>
          <p:cNvGrpSpPr/>
          <p:nvPr/>
        </p:nvGrpSpPr>
        <p:grpSpPr>
          <a:xfrm rot="0">
            <a:off x="1021921" y="1028700"/>
            <a:ext cx="1037426" cy="1037426"/>
            <a:chOff x="0" y="0"/>
            <a:chExt cx="1383234" cy="1383234"/>
          </a:xfrm>
        </p:grpSpPr>
        <p:sp>
          <p:nvSpPr>
            <p:cNvPr name="Freeform 7" id="7"/>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8" id="8"/>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TextBox 9" id="9"/>
          <p:cNvSpPr txBox="true"/>
          <p:nvPr/>
        </p:nvSpPr>
        <p:spPr>
          <a:xfrm rot="0">
            <a:off x="1468908" y="5262760"/>
            <a:ext cx="6434784" cy="2159695"/>
          </a:xfrm>
          <a:prstGeom prst="rect">
            <a:avLst/>
          </a:prstGeom>
        </p:spPr>
        <p:txBody>
          <a:bodyPr anchor="t" rtlCol="false" tIns="0" lIns="0" bIns="0" rIns="0">
            <a:spAutoFit/>
          </a:bodyPr>
          <a:lstStyle/>
          <a:p>
            <a:pPr algn="ctr">
              <a:lnSpc>
                <a:spcPts val="4336"/>
              </a:lnSpc>
              <a:spcBef>
                <a:spcPct val="0"/>
              </a:spcBef>
            </a:pPr>
            <a:r>
              <a:rPr lang="en-US" sz="3097">
                <a:solidFill>
                  <a:srgbClr val="FFFFFF"/>
                </a:solidFill>
                <a:latin typeface="Tomorrow"/>
              </a:rPr>
              <a:t>Useful for conversational AI like report writing script making vocabulary and grammer corrections etc</a:t>
            </a:r>
          </a:p>
        </p:txBody>
      </p:sp>
      <p:sp>
        <p:nvSpPr>
          <p:cNvPr name="TextBox 10" id="10"/>
          <p:cNvSpPr txBox="true"/>
          <p:nvPr/>
        </p:nvSpPr>
        <p:spPr>
          <a:xfrm rot="0">
            <a:off x="10384308" y="5262760"/>
            <a:ext cx="6434784" cy="1616770"/>
          </a:xfrm>
          <a:prstGeom prst="rect">
            <a:avLst/>
          </a:prstGeom>
        </p:spPr>
        <p:txBody>
          <a:bodyPr anchor="t" rtlCol="false" tIns="0" lIns="0" bIns="0" rIns="0">
            <a:spAutoFit/>
          </a:bodyPr>
          <a:lstStyle/>
          <a:p>
            <a:pPr algn="ctr">
              <a:lnSpc>
                <a:spcPts val="4336"/>
              </a:lnSpc>
              <a:spcBef>
                <a:spcPct val="0"/>
              </a:spcBef>
            </a:pPr>
            <a:r>
              <a:rPr lang="en-US" sz="3097">
                <a:solidFill>
                  <a:srgbClr val="FFFFFF"/>
                </a:solidFill>
                <a:latin typeface="Tomorrow"/>
              </a:rPr>
              <a:t>Useful when you want to search for different sources around the internet i.e research articles</a:t>
            </a:r>
          </a:p>
        </p:txBody>
      </p:sp>
      <p:sp>
        <p:nvSpPr>
          <p:cNvPr name="TextBox 11" id="11"/>
          <p:cNvSpPr txBox="true"/>
          <p:nvPr/>
        </p:nvSpPr>
        <p:spPr>
          <a:xfrm rot="0">
            <a:off x="1407947" y="3823927"/>
            <a:ext cx="6556705" cy="443298"/>
          </a:xfrm>
          <a:prstGeom prst="rect">
            <a:avLst/>
          </a:prstGeom>
        </p:spPr>
        <p:txBody>
          <a:bodyPr anchor="t" rtlCol="false" tIns="0" lIns="0" bIns="0" rIns="0">
            <a:spAutoFit/>
          </a:bodyPr>
          <a:lstStyle/>
          <a:p>
            <a:pPr algn="l" marL="0" indent="0" lvl="0">
              <a:lnSpc>
                <a:spcPts val="3600"/>
              </a:lnSpc>
              <a:spcBef>
                <a:spcPct val="0"/>
              </a:spcBef>
            </a:pPr>
            <a:r>
              <a:rPr lang="en-US" sz="2571">
                <a:solidFill>
                  <a:srgbClr val="01FFFF"/>
                </a:solidFill>
                <a:latin typeface="HK Modular"/>
              </a:rPr>
              <a:t>Chat gpt </a:t>
            </a:r>
          </a:p>
        </p:txBody>
      </p:sp>
      <p:sp>
        <p:nvSpPr>
          <p:cNvPr name="TextBox 12" id="12"/>
          <p:cNvSpPr txBox="true"/>
          <p:nvPr/>
        </p:nvSpPr>
        <p:spPr>
          <a:xfrm rot="0">
            <a:off x="10258235" y="3823927"/>
            <a:ext cx="6686930" cy="443298"/>
          </a:xfrm>
          <a:prstGeom prst="rect">
            <a:avLst/>
          </a:prstGeom>
        </p:spPr>
        <p:txBody>
          <a:bodyPr anchor="t" rtlCol="false" tIns="0" lIns="0" bIns="0" rIns="0">
            <a:spAutoFit/>
          </a:bodyPr>
          <a:lstStyle/>
          <a:p>
            <a:pPr algn="l" marL="0" indent="0" lvl="0">
              <a:lnSpc>
                <a:spcPts val="3600"/>
              </a:lnSpc>
              <a:spcBef>
                <a:spcPct val="0"/>
              </a:spcBef>
            </a:pPr>
            <a:r>
              <a:rPr lang="en-US" sz="2571">
                <a:solidFill>
                  <a:srgbClr val="01FFFF"/>
                </a:solidFill>
                <a:latin typeface="HK Modular"/>
              </a:rPr>
              <a:t>gemini.ai</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464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1028700"/>
            <a:ext cx="1037426" cy="1037426"/>
            <a:chOff x="0" y="0"/>
            <a:chExt cx="1383234" cy="1383234"/>
          </a:xfrm>
        </p:grpSpPr>
        <p:sp>
          <p:nvSpPr>
            <p:cNvPr name="Freeform 4" id="4"/>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4"/>
              <a:stretch>
                <a:fillRect l="0" t="0" r="0" b="0"/>
              </a:stretch>
            </a:blipFill>
          </p:spPr>
        </p:sp>
        <p:sp>
          <p:nvSpPr>
            <p:cNvPr name="TextBox 5" id="5"/>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Freeform 6" id="6"/>
          <p:cNvSpPr/>
          <p:nvPr/>
        </p:nvSpPr>
        <p:spPr>
          <a:xfrm flipH="false" flipV="false" rot="0">
            <a:off x="1346987" y="3259576"/>
            <a:ext cx="8182634" cy="6492742"/>
          </a:xfrm>
          <a:custGeom>
            <a:avLst/>
            <a:gdLst/>
            <a:ahLst/>
            <a:cxnLst/>
            <a:rect r="r" b="b" t="t" l="l"/>
            <a:pathLst>
              <a:path h="6492742" w="8182634">
                <a:moveTo>
                  <a:pt x="0" y="0"/>
                </a:moveTo>
                <a:lnTo>
                  <a:pt x="8182634" y="0"/>
                </a:lnTo>
                <a:lnTo>
                  <a:pt x="8182634" y="6492743"/>
                </a:lnTo>
                <a:lnTo>
                  <a:pt x="0" y="6492743"/>
                </a:lnTo>
                <a:lnTo>
                  <a:pt x="0" y="0"/>
                </a:lnTo>
                <a:close/>
              </a:path>
            </a:pathLst>
          </a:custGeom>
          <a:blipFill>
            <a:blip r:embed="rId5"/>
            <a:stretch>
              <a:fillRect l="0" t="0" r="0" b="0"/>
            </a:stretch>
          </a:blipFill>
        </p:spPr>
      </p:sp>
      <p:sp>
        <p:nvSpPr>
          <p:cNvPr name="TextBox 7" id="7"/>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Resume score checker tool</a:t>
            </a:r>
          </a:p>
        </p:txBody>
      </p:sp>
      <p:sp>
        <p:nvSpPr>
          <p:cNvPr name="TextBox 8" id="8"/>
          <p:cNvSpPr txBox="true"/>
          <p:nvPr/>
        </p:nvSpPr>
        <p:spPr>
          <a:xfrm rot="0">
            <a:off x="1346987" y="2476494"/>
            <a:ext cx="6556705" cy="548088"/>
          </a:xfrm>
          <a:prstGeom prst="rect">
            <a:avLst/>
          </a:prstGeom>
        </p:spPr>
        <p:txBody>
          <a:bodyPr anchor="t" rtlCol="false" tIns="0" lIns="0" bIns="0" rIns="0">
            <a:spAutoFit/>
          </a:bodyPr>
          <a:lstStyle/>
          <a:p>
            <a:pPr algn="l" marL="0" indent="0" lvl="0">
              <a:lnSpc>
                <a:spcPts val="4440"/>
              </a:lnSpc>
              <a:spcBef>
                <a:spcPct val="0"/>
              </a:spcBef>
            </a:pPr>
            <a:r>
              <a:rPr lang="en-US" sz="3171">
                <a:solidFill>
                  <a:srgbClr val="FFFFFF"/>
                </a:solidFill>
                <a:latin typeface="HK Modular"/>
              </a:rPr>
              <a:t>enhancecv.net </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464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1028700"/>
            <a:ext cx="1037426" cy="1037426"/>
            <a:chOff x="0" y="0"/>
            <a:chExt cx="1383234" cy="1383234"/>
          </a:xfrm>
        </p:grpSpPr>
        <p:sp>
          <p:nvSpPr>
            <p:cNvPr name="Freeform 4" id="4"/>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4"/>
              <a:stretch>
                <a:fillRect l="0" t="0" r="0" b="0"/>
              </a:stretch>
            </a:blipFill>
          </p:spPr>
        </p:sp>
        <p:sp>
          <p:nvSpPr>
            <p:cNvPr name="TextBox 5" id="5"/>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Freeform 6" id="6"/>
          <p:cNvSpPr/>
          <p:nvPr/>
        </p:nvSpPr>
        <p:spPr>
          <a:xfrm flipH="false" flipV="false" rot="0">
            <a:off x="2265572" y="3262982"/>
            <a:ext cx="14993728" cy="6563872"/>
          </a:xfrm>
          <a:custGeom>
            <a:avLst/>
            <a:gdLst/>
            <a:ahLst/>
            <a:cxnLst/>
            <a:rect r="r" b="b" t="t" l="l"/>
            <a:pathLst>
              <a:path h="6563872" w="14993728">
                <a:moveTo>
                  <a:pt x="0" y="0"/>
                </a:moveTo>
                <a:lnTo>
                  <a:pt x="14993728" y="0"/>
                </a:lnTo>
                <a:lnTo>
                  <a:pt x="14993728" y="6563872"/>
                </a:lnTo>
                <a:lnTo>
                  <a:pt x="0" y="6563872"/>
                </a:lnTo>
                <a:lnTo>
                  <a:pt x="0" y="0"/>
                </a:lnTo>
                <a:close/>
              </a:path>
            </a:pathLst>
          </a:custGeom>
          <a:blipFill>
            <a:blip r:embed="rId5"/>
            <a:stretch>
              <a:fillRect l="0" t="0" r="0" b="0"/>
            </a:stretch>
          </a:blipFill>
        </p:spPr>
      </p:sp>
      <p:sp>
        <p:nvSpPr>
          <p:cNvPr name="TextBox 7" id="7"/>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Presentation maker ai </a:t>
            </a:r>
          </a:p>
        </p:txBody>
      </p:sp>
      <p:sp>
        <p:nvSpPr>
          <p:cNvPr name="TextBox 8" id="8"/>
          <p:cNvSpPr txBox="true"/>
          <p:nvPr/>
        </p:nvSpPr>
        <p:spPr>
          <a:xfrm rot="0">
            <a:off x="1346987" y="2476494"/>
            <a:ext cx="6556705" cy="548088"/>
          </a:xfrm>
          <a:prstGeom prst="rect">
            <a:avLst/>
          </a:prstGeom>
        </p:spPr>
        <p:txBody>
          <a:bodyPr anchor="t" rtlCol="false" tIns="0" lIns="0" bIns="0" rIns="0">
            <a:spAutoFit/>
          </a:bodyPr>
          <a:lstStyle/>
          <a:p>
            <a:pPr algn="l" marL="0" indent="0" lvl="0">
              <a:lnSpc>
                <a:spcPts val="4440"/>
              </a:lnSpc>
              <a:spcBef>
                <a:spcPct val="0"/>
              </a:spcBef>
            </a:pPr>
            <a:r>
              <a:rPr lang="en-US" sz="3171">
                <a:solidFill>
                  <a:srgbClr val="FFFFFF"/>
                </a:solidFill>
                <a:latin typeface="HK Modular"/>
              </a:rPr>
              <a:t>tome.ai</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395115"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1028700"/>
            <a:ext cx="1037426" cy="1037426"/>
            <a:chOff x="0" y="0"/>
            <a:chExt cx="1383234" cy="1383234"/>
          </a:xfrm>
        </p:grpSpPr>
        <p:sp>
          <p:nvSpPr>
            <p:cNvPr name="Freeform 4" id="4"/>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4"/>
              <a:stretch>
                <a:fillRect l="0" t="0" r="0" b="0"/>
              </a:stretch>
            </a:blipFill>
          </p:spPr>
        </p:sp>
        <p:sp>
          <p:nvSpPr>
            <p:cNvPr name="TextBox 5" id="5"/>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Freeform 6" id="6"/>
          <p:cNvSpPr/>
          <p:nvPr/>
        </p:nvSpPr>
        <p:spPr>
          <a:xfrm flipH="false" flipV="false" rot="0">
            <a:off x="1302783" y="3958832"/>
            <a:ext cx="8824400" cy="5299468"/>
          </a:xfrm>
          <a:custGeom>
            <a:avLst/>
            <a:gdLst/>
            <a:ahLst/>
            <a:cxnLst/>
            <a:rect r="r" b="b" t="t" l="l"/>
            <a:pathLst>
              <a:path h="5299468" w="8824400">
                <a:moveTo>
                  <a:pt x="0" y="0"/>
                </a:moveTo>
                <a:lnTo>
                  <a:pt x="8824400" y="0"/>
                </a:lnTo>
                <a:lnTo>
                  <a:pt x="8824400" y="5299468"/>
                </a:lnTo>
                <a:lnTo>
                  <a:pt x="0" y="5299468"/>
                </a:lnTo>
                <a:lnTo>
                  <a:pt x="0" y="0"/>
                </a:lnTo>
                <a:close/>
              </a:path>
            </a:pathLst>
          </a:custGeom>
          <a:blipFill>
            <a:blip r:embed="rId5"/>
            <a:stretch>
              <a:fillRect l="-30589" t="0" r="-30589" b="0"/>
            </a:stretch>
          </a:blipFill>
        </p:spPr>
      </p:sp>
      <p:sp>
        <p:nvSpPr>
          <p:cNvPr name="Freeform 7" id="7"/>
          <p:cNvSpPr/>
          <p:nvPr/>
        </p:nvSpPr>
        <p:spPr>
          <a:xfrm flipH="false" flipV="false" rot="0">
            <a:off x="10127183" y="4527663"/>
            <a:ext cx="8679757" cy="4161806"/>
          </a:xfrm>
          <a:custGeom>
            <a:avLst/>
            <a:gdLst/>
            <a:ahLst/>
            <a:cxnLst/>
            <a:rect r="r" b="b" t="t" l="l"/>
            <a:pathLst>
              <a:path h="4161806" w="8679757">
                <a:moveTo>
                  <a:pt x="0" y="0"/>
                </a:moveTo>
                <a:lnTo>
                  <a:pt x="8679757" y="0"/>
                </a:lnTo>
                <a:lnTo>
                  <a:pt x="8679757" y="4161806"/>
                </a:lnTo>
                <a:lnTo>
                  <a:pt x="0" y="4161806"/>
                </a:lnTo>
                <a:lnTo>
                  <a:pt x="0" y="0"/>
                </a:lnTo>
                <a:close/>
              </a:path>
            </a:pathLst>
          </a:custGeom>
          <a:blipFill>
            <a:blip r:embed="rId6"/>
            <a:stretch>
              <a:fillRect l="0" t="0" r="0" b="0"/>
            </a:stretch>
          </a:blipFill>
        </p:spPr>
      </p:sp>
      <p:sp>
        <p:nvSpPr>
          <p:cNvPr name="TextBox 8" id="8"/>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 image generation tool</a:t>
            </a:r>
          </a:p>
        </p:txBody>
      </p:sp>
      <p:sp>
        <p:nvSpPr>
          <p:cNvPr name="TextBox 9" id="9"/>
          <p:cNvSpPr txBox="true"/>
          <p:nvPr/>
        </p:nvSpPr>
        <p:spPr>
          <a:xfrm rot="0">
            <a:off x="2254557" y="1999451"/>
            <a:ext cx="8680890" cy="1187873"/>
          </a:xfrm>
          <a:prstGeom prst="rect">
            <a:avLst/>
          </a:prstGeom>
        </p:spPr>
        <p:txBody>
          <a:bodyPr anchor="t" rtlCol="false" tIns="0" lIns="0" bIns="0" rIns="0">
            <a:spAutoFit/>
          </a:bodyPr>
          <a:lstStyle/>
          <a:p>
            <a:pPr algn="l" marL="0" indent="0" lvl="0">
              <a:lnSpc>
                <a:spcPts val="4771"/>
              </a:lnSpc>
              <a:spcBef>
                <a:spcPct val="0"/>
              </a:spcBef>
            </a:pPr>
            <a:r>
              <a:rPr lang="en-US" sz="3408">
                <a:solidFill>
                  <a:srgbClr val="FFFFFF"/>
                </a:solidFill>
                <a:latin typeface="HK Modular"/>
              </a:rPr>
              <a:t>dalle &amp; stability diffusion</a:t>
            </a: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464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1028700"/>
            <a:ext cx="1037426" cy="1037426"/>
            <a:chOff x="0" y="0"/>
            <a:chExt cx="1383234" cy="1383234"/>
          </a:xfrm>
        </p:grpSpPr>
        <p:sp>
          <p:nvSpPr>
            <p:cNvPr name="Freeform 4" id="4"/>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4"/>
              <a:stretch>
                <a:fillRect l="0" t="0" r="0" b="0"/>
              </a:stretch>
            </a:blipFill>
          </p:spPr>
        </p:sp>
        <p:sp>
          <p:nvSpPr>
            <p:cNvPr name="TextBox 5" id="5"/>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rPr>
                <a:t>3</a:t>
              </a:r>
            </a:p>
          </p:txBody>
        </p:sp>
      </p:grpSp>
      <p:sp>
        <p:nvSpPr>
          <p:cNvPr name="Freeform 6" id="6"/>
          <p:cNvSpPr/>
          <p:nvPr/>
        </p:nvSpPr>
        <p:spPr>
          <a:xfrm flipH="false" flipV="false" rot="0">
            <a:off x="1021921" y="3510350"/>
            <a:ext cx="8735008" cy="2934417"/>
          </a:xfrm>
          <a:custGeom>
            <a:avLst/>
            <a:gdLst/>
            <a:ahLst/>
            <a:cxnLst/>
            <a:rect r="r" b="b" t="t" l="l"/>
            <a:pathLst>
              <a:path h="2934417" w="8735008">
                <a:moveTo>
                  <a:pt x="0" y="0"/>
                </a:moveTo>
                <a:lnTo>
                  <a:pt x="8735008" y="0"/>
                </a:lnTo>
                <a:lnTo>
                  <a:pt x="8735008" y="2934417"/>
                </a:lnTo>
                <a:lnTo>
                  <a:pt x="0" y="2934417"/>
                </a:lnTo>
                <a:lnTo>
                  <a:pt x="0" y="0"/>
                </a:lnTo>
                <a:close/>
              </a:path>
            </a:pathLst>
          </a:custGeom>
          <a:blipFill>
            <a:blip r:embed="rId5"/>
            <a:stretch>
              <a:fillRect l="0" t="0" r="0" b="0"/>
            </a:stretch>
          </a:blipFill>
        </p:spPr>
      </p:sp>
      <p:sp>
        <p:nvSpPr>
          <p:cNvPr name="Freeform 7" id="7"/>
          <p:cNvSpPr/>
          <p:nvPr/>
        </p:nvSpPr>
        <p:spPr>
          <a:xfrm flipH="false" flipV="false" rot="0">
            <a:off x="9032075" y="6371564"/>
            <a:ext cx="9255925" cy="3915436"/>
          </a:xfrm>
          <a:custGeom>
            <a:avLst/>
            <a:gdLst/>
            <a:ahLst/>
            <a:cxnLst/>
            <a:rect r="r" b="b" t="t" l="l"/>
            <a:pathLst>
              <a:path h="3915436" w="9255925">
                <a:moveTo>
                  <a:pt x="0" y="0"/>
                </a:moveTo>
                <a:lnTo>
                  <a:pt x="9255925" y="0"/>
                </a:lnTo>
                <a:lnTo>
                  <a:pt x="9255925" y="3915436"/>
                </a:lnTo>
                <a:lnTo>
                  <a:pt x="0" y="3915436"/>
                </a:lnTo>
                <a:lnTo>
                  <a:pt x="0" y="0"/>
                </a:lnTo>
                <a:close/>
              </a:path>
            </a:pathLst>
          </a:custGeom>
          <a:blipFill>
            <a:blip r:embed="rId6"/>
            <a:stretch>
              <a:fillRect l="0" t="0" r="0" b="0"/>
            </a:stretch>
          </a:blipFill>
        </p:spPr>
      </p:sp>
      <p:sp>
        <p:nvSpPr>
          <p:cNvPr name="TextBox 8" id="8"/>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rPr>
              <a:t>Research paper summary tool</a:t>
            </a:r>
          </a:p>
        </p:txBody>
      </p:sp>
      <p:sp>
        <p:nvSpPr>
          <p:cNvPr name="TextBox 9" id="9"/>
          <p:cNvSpPr txBox="true"/>
          <p:nvPr/>
        </p:nvSpPr>
        <p:spPr>
          <a:xfrm rot="0">
            <a:off x="1733494" y="1999451"/>
            <a:ext cx="6780081" cy="1145610"/>
          </a:xfrm>
          <a:prstGeom prst="rect">
            <a:avLst/>
          </a:prstGeom>
        </p:spPr>
        <p:txBody>
          <a:bodyPr anchor="t" rtlCol="false" tIns="0" lIns="0" bIns="0" rIns="0">
            <a:spAutoFit/>
          </a:bodyPr>
          <a:lstStyle/>
          <a:p>
            <a:pPr algn="l" marL="0" indent="0" lvl="0">
              <a:lnSpc>
                <a:spcPts val="4591"/>
              </a:lnSpc>
              <a:spcBef>
                <a:spcPct val="0"/>
              </a:spcBef>
            </a:pPr>
            <a:r>
              <a:rPr lang="en-US" sz="3279">
                <a:solidFill>
                  <a:srgbClr val="FFFFFF"/>
                </a:solidFill>
                <a:latin typeface="HK Modular"/>
              </a:rPr>
              <a:t>Summateit and scisummary</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DAGJKYGO6CU</dc:identifier>
  <dcterms:modified xsi:type="dcterms:W3CDTF">2011-08-01T06:04:30Z</dcterms:modified>
  <cp:revision>1</cp:revision>
  <dc:title>Artificial intelligence to Enhance Language Skills Presentation in Blue and Purple 3D Modern Style</dc:title>
</cp:coreProperties>
</file>